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36" r:id="rId4"/>
    <p:sldId id="337" r:id="rId5"/>
    <p:sldId id="335" r:id="rId6"/>
    <p:sldId id="338" r:id="rId7"/>
    <p:sldId id="339" r:id="rId8"/>
    <p:sldId id="340" r:id="rId9"/>
    <p:sldId id="341" r:id="rId10"/>
    <p:sldId id="342" r:id="rId11"/>
    <p:sldId id="343" r:id="rId12"/>
    <p:sldId id="32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2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Slope Intercept form</a:t>
            </a:r>
            <a:br>
              <a:rPr lang="en-US" dirty="0"/>
            </a:br>
            <a:r>
              <a:rPr lang="en-US" sz="2800" dirty="0"/>
              <a:t>Derivative Introduction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BDBD8D0-6CD4-481B-BD8E-7191B3D307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63"/>
    </mc:Choice>
    <mc:Fallback>
      <p:transition spd="slow" advTm="8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848" y="76794"/>
            <a:ext cx="10764295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11" y="765381"/>
            <a:ext cx="10968373" cy="10612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i="0" cap="none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Ok, so what does all this Analytical Geometry have to do with Calculus?</a:t>
            </a:r>
            <a:endParaRPr lang="en-US" sz="2400" cap="none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16F50A-E60C-433E-B755-5C5FFDA9524E}"/>
                  </a:ext>
                </a:extLst>
              </p:cNvPr>
              <p:cNvSpPr txBox="1"/>
              <p:nvPr/>
            </p:nvSpPr>
            <p:spPr>
              <a:xfrm>
                <a:off x="611810" y="1801423"/>
                <a:ext cx="10968373" cy="26900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en-US" sz="2000" dirty="0">
                    <a:cs typeface="Times New Roman" panose="02020603050405020304" pitchFamily="18" charset="0"/>
                  </a:rPr>
                  <a:t>Here is what we know so far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  <m:r>
                      <a:rPr lang="en-US" sz="2000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b="0" i="0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:r>
                  <a:rPr lang="en-US" sz="2000" b="0" dirty="0">
                    <a:cs typeface="Times New Roman" panose="02020603050405020304" pitchFamily="18" charset="0"/>
                  </a:rPr>
                  <a:t>And here is our analyzed expample</a:t>
                </a:r>
                <a14:m>
                  <m:oMath xmlns:m="http://schemas.openxmlformats.org/officeDocument/2006/math">
                    <m:r>
                      <a:rPr lang="en-US" sz="2000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</m:oMath>
                </a14:m>
                <a:endParaRPr lang="en-US" sz="2000" dirty="0">
                  <a:cs typeface="Times New Roman" panose="02020603050405020304" pitchFamily="18" charset="0"/>
                </a:endParaRPr>
              </a:p>
              <a:p>
                <a:pPr/>
                <a:endParaRPr lang="en-US" sz="2000" dirty="0">
                  <a:cs typeface="Times New Roman" panose="02020603050405020304" pitchFamily="18" charset="0"/>
                </a:endParaRPr>
              </a:p>
              <a:p>
                <a:pPr/>
                <a:r>
                  <a:rPr lang="en-US" sz="2000" dirty="0">
                    <a:cs typeface="Times New Roman" panose="02020603050405020304" pitchFamily="18" charset="0"/>
                  </a:rPr>
                  <a:t>To take the derivative of any function we can follow the following steps: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2000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2000" dirty="0">
                  <a:cs typeface="Times New Roman" panose="02020603050405020304" pitchFamily="18" charset="0"/>
                </a:endParaRPr>
              </a:p>
              <a:p>
                <a:pPr marL="742950" lvl="1" indent="-285750"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000" dirty="0"/>
                  <a:t> is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dirty="0"/>
                  <a:t> is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2000" dirty="0"/>
              </a:p>
              <a:p>
                <a:pPr marL="742950" lvl="1" indent="-28575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000" dirty="0"/>
                  <a:t> is the number in front of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2000" dirty="0"/>
              </a:p>
              <a:p>
                <a:pPr marL="742950" lvl="1" indent="-285750"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is the exponent of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16F50A-E60C-433E-B755-5C5FFDA95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810" y="1801423"/>
                <a:ext cx="10968373" cy="2690095"/>
              </a:xfrm>
              <a:prstGeom prst="rect">
                <a:avLst/>
              </a:prstGeom>
              <a:blipFill>
                <a:blip r:embed="rId4"/>
                <a:stretch>
                  <a:fillRect l="-556" t="-1361" b="-38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540F63-D81F-407E-83C6-1241B56CEA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770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04"/>
    </mc:Choice>
    <mc:Fallback>
      <p:transition spd="slow" advTm="51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08" y="76794"/>
            <a:ext cx="10660778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11" y="765381"/>
            <a:ext cx="10968373" cy="10612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0" cap="none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Ok, so what does all this Analytical Geometry have to do with Calculus?</a:t>
            </a:r>
            <a:endParaRPr lang="en-US" cap="none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16F50A-E60C-433E-B755-5C5FFDA9524E}"/>
                  </a:ext>
                </a:extLst>
              </p:cNvPr>
              <p:cNvSpPr txBox="1"/>
              <p:nvPr/>
            </p:nvSpPr>
            <p:spPr>
              <a:xfrm>
                <a:off x="611811" y="1689279"/>
                <a:ext cx="10968373" cy="47927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endParaRPr lang="en-US" sz="1600" dirty="0">
                  <a:cs typeface="Times New Roman" panose="02020603050405020304" pitchFamily="18" charset="0"/>
                </a:endParaRPr>
              </a:p>
              <a:p>
                <a:pPr/>
                <a:r>
                  <a:rPr lang="en-US" sz="1600" dirty="0">
                    <a:cs typeface="Times New Roman" panose="02020603050405020304" pitchFamily="18" charset="0"/>
                  </a:rPr>
                  <a:t>Derivative steps applied: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1600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1600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1600" dirty="0">
                  <a:cs typeface="Times New Roman" panose="02020603050405020304" pitchFamily="18" charset="0"/>
                </a:endParaRPr>
              </a:p>
              <a:p>
                <a:pPr/>
                <a:r>
                  <a:rPr lang="en-US" sz="1600" dirty="0"/>
                  <a:t>Our example: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16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16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16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</m:oMath>
                </a14:m>
                <a:endParaRPr lang="en-US" sz="16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6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16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sz="16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16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p>
                    </m:sSup>
                    <m:r>
                      <a:rPr lang="en-US" sz="16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  <m:sSup>
                      <m:sSupPr>
                        <m:ctrlPr>
                          <a:rPr lang="en-US" sz="16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16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 sz="16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6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=3(1)</m:t>
                    </m:r>
                    <m:sSup>
                      <m:sSup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1−1</m:t>
                            </m:r>
                          </m:e>
                        </m:d>
                      </m:sup>
                    </m:sSup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+4(0)(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𝑁𝐴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6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=3(1)</m:t>
                    </m:r>
                    <m:sSup>
                      <m:sSupPr>
                        <m:ctrlP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p>
                    </m:sSup>
                    <m:r>
                      <a:rPr lang="en-US" sz="16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16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=3(1)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(1)</m:t>
                    </m:r>
                    <m:r>
                      <a:rPr lang="en-US" sz="16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16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16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16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</m:oMath>
                </a14:m>
                <a:endParaRPr lang="en-US" sz="1600" dirty="0"/>
              </a:p>
              <a:p>
                <a:pPr/>
                <a:endParaRPr lang="en-US" sz="1600" dirty="0"/>
              </a:p>
              <a:p>
                <a:pPr/>
                <a:r>
                  <a:rPr lang="en-US" sz="1600" dirty="0"/>
                  <a:t>We can now see that the derivative of a function is equal to the slope or instantaneous slope in calculus. </a:t>
                </a:r>
              </a:p>
              <a:p>
                <a:pPr/>
                <a:endParaRPr lang="en-US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m:rPr>
                        <m:nor/>
                      </m:rP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𝑂𝑅</m:t>
                    </m:r>
                    <m:r>
                      <m:rPr>
                        <m:nor/>
                      </m:rP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1 −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1−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m:rPr>
                        <m:nor/>
                      </m:rP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𝑂𝑅</m:t>
                    </m:r>
                    <m:r>
                      <m:rPr>
                        <m:nor/>
                      </m:rP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en-US" dirty="0"/>
                  <a:t> &amp;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</m:oMath>
                </a14:m>
                <a:endParaRPr lang="en-US" dirty="0"/>
              </a:p>
              <a:p>
                <a:pPr/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This relationship is an important concept to understand and will be applied throughout calculus. 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16F50A-E60C-433E-B755-5C5FFDA95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811" y="1689279"/>
                <a:ext cx="10968373" cy="4792787"/>
              </a:xfrm>
              <a:prstGeom prst="rect">
                <a:avLst/>
              </a:prstGeom>
              <a:blipFill>
                <a:blip r:embed="rId4"/>
                <a:stretch>
                  <a:fillRect l="-333" b="-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735DBFD-C962-4A1C-A4B4-ED02F5AFD3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12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668"/>
    </mc:Choice>
    <mc:Fallback>
      <p:transition spd="slow" advTm="180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10" y="68168"/>
            <a:ext cx="10660778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2384087"/>
                <a:ext cx="10968373" cy="2239671"/>
              </a:xfrm>
            </p:spPr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Suppose I have the function </a:t>
                </a:r>
                <a14:m>
                  <m:oMath xmlns:m="http://schemas.openxmlformats.org/officeDocument/2006/math"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:pPr marL="0" indent="0">
                  <a:buNone/>
                </a:pPr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We may identify the format of the function as the Slop-Intercept Form. </a:t>
                </a:r>
              </a:p>
              <a:p>
                <a:pPr marL="0" indent="0">
                  <a:buNone/>
                </a:pPr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• </a:t>
                </a:r>
                <a14:m>
                  <m:oMath xmlns:m="http://schemas.openxmlformats.org/officeDocument/2006/math"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 </a:t>
                </a: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2384087"/>
                <a:ext cx="10968373" cy="2239671"/>
              </a:xfrm>
              <a:blipFill>
                <a:blip r:embed="rId4"/>
                <a:stretch>
                  <a:fillRect l="-1111" t="-1635" b="-21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B034D72-1A8F-4995-A83A-98E870EF8F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86"/>
    </mc:Choice>
    <mc:Fallback>
      <p:transition spd="slow" advTm="28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2563483"/>
                <a:ext cx="10968373" cy="3907766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Finding the x &amp; y intercepts of function y=3x+4.</a:t>
                </a:r>
              </a:p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• </a:t>
                </a:r>
                <a14:m>
                  <m:oMath xmlns:m="http://schemas.openxmlformats.org/officeDocument/2006/math"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 </a:t>
                </a:r>
              </a:p>
              <a:p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X intercept occurs when y = 0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0=3</m:t>
                    </m:r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−4=3</m:t>
                    </m:r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sz="280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8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−4</m:t>
                        </m:r>
                      </m:num>
                      <m:den>
                        <m:r>
                          <a:rPr lang="en-US" sz="28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𝑖𝑛𝑡𝑒𝑟𝑐𝑒𝑝𝑡</m:t>
                        </m:r>
                      </m:sub>
                    </m:sSub>
                    <m:r>
                      <a:rPr lang="en-US" sz="28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−4</m:t>
                        </m:r>
                      </m:num>
                      <m:den>
                        <m:r>
                          <a:rPr lang="en-US" sz="2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lvl="1" indent="0">
                  <a:buNone/>
                </a:pPr>
                <a:endParaRPr lang="en-US" sz="3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2563483"/>
                <a:ext cx="10968373" cy="3907766"/>
              </a:xfrm>
              <a:blipFill>
                <a:blip r:embed="rId4"/>
                <a:stretch>
                  <a:fillRect l="-1500" t="-2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E19C97A0-04D7-40EB-AE1A-A2DB7BEF9FAD}"/>
              </a:ext>
            </a:extLst>
          </p:cNvPr>
          <p:cNvSpPr txBox="1">
            <a:spLocks/>
          </p:cNvSpPr>
          <p:nvPr/>
        </p:nvSpPr>
        <p:spPr>
          <a:xfrm>
            <a:off x="504312" y="251355"/>
            <a:ext cx="11183369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/>
              <a:t>Slope intercept form &amp; Derivative Introduction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833DD48-FAD7-4FD5-B2D0-37C0C54D2E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02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36"/>
    </mc:Choice>
    <mc:Fallback>
      <p:transition spd="slow" advTm="22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5" y="128553"/>
            <a:ext cx="10747043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2563483"/>
                <a:ext cx="10968373" cy="3907766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Finding the x &amp; y intercepts of function y=3x+4.</a:t>
                </a:r>
              </a:p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• </a:t>
                </a:r>
                <a14:m>
                  <m:oMath xmlns:m="http://schemas.openxmlformats.org/officeDocument/2006/math"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 </a:t>
                </a:r>
              </a:p>
              <a:p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Y intercept occurs when x = 0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8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8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=3(0)+</m:t>
                    </m:r>
                    <m:r>
                      <a:rPr lang="en-US" sz="2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8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𝑖𝑛𝑡𝑒𝑟𝑐𝑒𝑝𝑡</m:t>
                        </m:r>
                      </m:sub>
                    </m:sSub>
                    <m:r>
                      <a:rPr lang="en-US" sz="28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lvl="1" indent="0">
                  <a:buNone/>
                </a:pPr>
                <a:endParaRPr lang="en-US" sz="3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2563483"/>
                <a:ext cx="10968373" cy="3907766"/>
              </a:xfrm>
              <a:blipFill>
                <a:blip r:embed="rId4"/>
                <a:stretch>
                  <a:fillRect l="-1778" t="-226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E6400B7-E4F4-4664-9549-B0B8DF78BA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481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53"/>
    </mc:Choice>
    <mc:Fallback>
      <p:transition spd="slow" advTm="12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57" y="76795"/>
            <a:ext cx="10824680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11" y="1210940"/>
            <a:ext cx="10968373" cy="12192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Graphical Analysis of the function y=3x+4.</a:t>
            </a:r>
          </a:p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Using Graphical Analysis of the function y=3x+4 will allow us to visually see all x &amp; y values in relation to each other. Including the intercepts.</a:t>
            </a:r>
          </a:p>
          <a:p>
            <a:pPr marL="0" indent="0">
              <a:buNone/>
            </a:pPr>
            <a:endParaRPr lang="en-US" sz="3200" cap="none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548B08-4658-4A7D-A364-2DB296603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479" y="2430141"/>
            <a:ext cx="8444451" cy="435106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3757A70-87BD-47D9-8276-EA50AC843C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80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63"/>
    </mc:Choice>
    <mc:Fallback>
      <p:transition spd="slow" advTm="18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596" y="96512"/>
            <a:ext cx="10798801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10940"/>
                <a:ext cx="10968373" cy="3041883"/>
              </a:xfrm>
            </p:spPr>
            <p:txBody>
              <a:bodyPr>
                <a:normAutofit fontScale="55000" lnSpcReduction="20000"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Graphical Analysis of the function y=3x+4.</a:t>
                </a:r>
              </a:p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Graphically we can see how any point x relates to a specific point y and vice versa. </a:t>
                </a:r>
              </a:p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Back to the slope intercept formula </a:t>
                </a:r>
                <a14:m>
                  <m:oMath xmlns:m="http://schemas.openxmlformats.org/officeDocument/2006/math"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</m:t>
                    </m:r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we can see that mathematically b will always be equal to the y intercept. </a:t>
                </a:r>
              </a:p>
              <a:p>
                <a:endParaRPr lang="en-US" sz="32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32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</m:oMath>
                </a14:m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a:rPr lang="en-US" sz="32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3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  <m:r>
                      <a:rPr lang="en-US" sz="3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3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3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𝑖𝑛𝑡𝑒𝑟𝑐𝑒𝑝𝑡</m:t>
                    </m:r>
                  </m:oMath>
                </a14:m>
                <a:endParaRPr lang="en-US" sz="3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10940"/>
                <a:ext cx="10968373" cy="3041883"/>
              </a:xfrm>
              <a:blipFill>
                <a:blip r:embed="rId4"/>
                <a:stretch>
                  <a:fillRect l="-833" t="-48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6A1ADF85-48FE-45E7-9437-A85603C1A2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2489" y="2639683"/>
            <a:ext cx="7457983" cy="3842779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757A1DC-EAA4-4D4E-A40C-47EEE154DE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94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04"/>
    </mc:Choice>
    <mc:Fallback>
      <p:transition spd="slow" advTm="32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404" y="0"/>
            <a:ext cx="10859186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949744"/>
                <a:ext cx="10968373" cy="1061227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sz="3200" i="0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Now what does </a:t>
                </a:r>
                <a:r>
                  <a:rPr lang="en-US" sz="32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m  </a:t>
                </a:r>
                <a:r>
                  <a:rPr lang="en-US" sz="3200" i="0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represent ?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sz="3200" dirty="0">
                    <a:cs typeface="Times New Roman" panose="02020603050405020304" pitchFamily="18" charset="0"/>
                  </a:rPr>
                  <a:t> is known as the slope of the line and can be defined as how the line is changing from left to right on the graph y/x.   </a:t>
                </a:r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949744"/>
                <a:ext cx="10968373" cy="1061227"/>
              </a:xfrm>
              <a:blipFill>
                <a:blip r:embed="rId4"/>
                <a:stretch>
                  <a:fillRect l="-1222" t="-143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CB197B26-12E0-4011-AF3C-D910E36D3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311880"/>
            <a:ext cx="5994778" cy="391639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16F50A-E60C-433E-B755-5C5FFDA9524E}"/>
                  </a:ext>
                </a:extLst>
              </p:cNvPr>
              <p:cNvSpPr txBox="1"/>
              <p:nvPr/>
            </p:nvSpPr>
            <p:spPr>
              <a:xfrm>
                <a:off x="293298" y="2125813"/>
                <a:ext cx="5529531" cy="33144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𝑂𝑅</m:t>
                    </m:r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1 −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1−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𝑂𝑅</m:t>
                    </m:r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sz="20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sz="20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</m:oMath>
                </a14:m>
                <a:endParaRPr lang="en-US" sz="2000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endParaRPr lang="en-US" sz="200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</m:oMath>
                </a14:m>
                <a:endParaRPr lang="en-US" sz="2000" dirty="0">
                  <a:cs typeface="Times New Roman" panose="02020603050405020304" pitchFamily="18" charset="0"/>
                </a:endParaRPr>
              </a:p>
              <a:p>
                <a:pPr/>
                <a:r>
                  <a:rPr lang="en-US" sz="2000" dirty="0">
                    <a:cs typeface="Times New Roman" panose="02020603050405020304" pitchFamily="18" charset="0"/>
                  </a:rPr>
                  <a:t>we can see that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 </m:t>
                    </m:r>
                  </m:oMath>
                </a14:m>
                <a:r>
                  <a:rPr lang="en-US" sz="2000" dirty="0">
                    <a:cs typeface="Times New Roman" panose="02020603050405020304" pitchFamily="18" charset="0"/>
                  </a:rPr>
                  <a:t>in our formula.</a:t>
                </a:r>
              </a:p>
              <a:p>
                <a:pPr/>
                <a:r>
                  <a:rPr lang="en-US" sz="2000" dirty="0">
                    <a:cs typeface="Times New Roman" panose="02020603050405020304" pitchFamily="18" charset="0"/>
                  </a:rPr>
                  <a:t>Changing the graph to a 1 to 1 ratio x vs. y we can see the nature of the slope. </a:t>
                </a:r>
              </a:p>
              <a:p>
                <a:pPr/>
                <a:r>
                  <a:rPr lang="en-US" sz="2000" dirty="0">
                    <a:cs typeface="Times New Roman" panose="02020603050405020304" pitchFamily="18" charset="0"/>
                  </a:rPr>
                  <a:t>And from the graph we can measure the slope. </a:t>
                </a:r>
              </a:p>
              <a:p>
                <a:pPr/>
                <a:endParaRPr lang="en-US" sz="2000" dirty="0">
                  <a:cs typeface="Times New Roman" panose="02020603050405020304" pitchFamily="18" charset="0"/>
                </a:endParaRPr>
              </a:p>
              <a:p>
                <a:pPr/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16F50A-E60C-433E-B755-5C5FFDA95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298" y="2125813"/>
                <a:ext cx="5529531" cy="3314433"/>
              </a:xfrm>
              <a:prstGeom prst="rect">
                <a:avLst/>
              </a:prstGeom>
              <a:blipFill>
                <a:blip r:embed="rId6"/>
                <a:stretch>
                  <a:fillRect l="-1103" r="-6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B3A8768-5D65-4280-B85A-F15AAF3D04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05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76"/>
    </mc:Choice>
    <mc:Fallback>
      <p:transition spd="slow" advTm="47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51" y="0"/>
            <a:ext cx="10893692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949744"/>
                <a:ext cx="10968373" cy="1061227"/>
              </a:xfrm>
            </p:spPr>
            <p:txBody>
              <a:bodyPr>
                <a:normAutofit fontScale="77500" lnSpcReduction="20000"/>
              </a:bodyPr>
              <a:lstStyle/>
              <a:p>
                <a:r>
                  <a:rPr lang="en-US" sz="3200" i="0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Now what does </a:t>
                </a:r>
                <a:r>
                  <a:rPr lang="en-US" sz="32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m  </a:t>
                </a:r>
                <a:r>
                  <a:rPr lang="en-US" sz="3200" i="0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represent ?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sz="3200" dirty="0">
                    <a:cs typeface="Times New Roman" panose="02020603050405020304" pitchFamily="18" charset="0"/>
                  </a:rPr>
                  <a:t> is known as the slope of the line and can be defined as how the line is changing from left to right on the graph y/x.   </a:t>
                </a:r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949744"/>
                <a:ext cx="10968373" cy="1061227"/>
              </a:xfrm>
              <a:blipFill>
                <a:blip r:embed="rId4"/>
                <a:stretch>
                  <a:fillRect l="-1222" t="-143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CB197B26-12E0-4011-AF3C-D910E36D3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311880"/>
            <a:ext cx="5994778" cy="391639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16F50A-E60C-433E-B755-5C5FFDA9524E}"/>
                  </a:ext>
                </a:extLst>
              </p:cNvPr>
              <p:cNvSpPr txBox="1"/>
              <p:nvPr/>
            </p:nvSpPr>
            <p:spPr>
              <a:xfrm>
                <a:off x="293298" y="2125813"/>
                <a:ext cx="5529531" cy="47309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endParaRPr lang="en-US" sz="200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</m:oMath>
                </a14:m>
                <a:endParaRPr lang="en-US" sz="2000" dirty="0">
                  <a:cs typeface="Times New Roman" panose="02020603050405020304" pitchFamily="18" charset="0"/>
                </a:endParaRPr>
              </a:p>
              <a:p>
                <a:pPr/>
                <a:r>
                  <a:rPr lang="en-US" sz="2000" dirty="0">
                    <a:cs typeface="Times New Roman" panose="02020603050405020304" pitchFamily="18" charset="0"/>
                  </a:rPr>
                  <a:t>we can see that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 </m:t>
                    </m:r>
                  </m:oMath>
                </a14:m>
                <a:r>
                  <a:rPr lang="en-US" sz="2000" dirty="0">
                    <a:cs typeface="Times New Roman" panose="02020603050405020304" pitchFamily="18" charset="0"/>
                  </a:rPr>
                  <a:t>in our formula.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cs typeface="Times New Roman" panose="02020603050405020304" pitchFamily="18" charset="0"/>
                  </a:rPr>
                  <a:t>Picking the points (-1, 1) to (0, 4) we see that x is moving in a positive direction by 4 minor divisions. And from that point to y we have 12 minor divisions in the positive y direction. 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12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</m:oMath>
                </a14:m>
                <a:endParaRPr lang="en-US" sz="200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cs typeface="Times New Roman" panose="02020603050405020304" pitchFamily="18" charset="0"/>
                  </a:rPr>
                  <a:t>OR use the intercepts exclusively, 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num>
                      <m:den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type m:val="skw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</m:oMath>
                </a14:m>
                <a:endParaRPr lang="en-US" sz="2000" dirty="0">
                  <a:cs typeface="Times New Roman" panose="02020603050405020304" pitchFamily="18" charset="0"/>
                </a:endParaRPr>
              </a:p>
              <a:p>
                <a:pPr/>
                <a:r>
                  <a:rPr lang="en-US" sz="2000" dirty="0">
                    <a:cs typeface="Times New Roman" panose="02020603050405020304" pitchFamily="18" charset="0"/>
                  </a:rPr>
                  <a:t>For a straight line the slope will always be the same. </a:t>
                </a:r>
              </a:p>
              <a:p>
                <a:pPr/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016F50A-E60C-433E-B755-5C5FFDA95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298" y="2125813"/>
                <a:ext cx="5529531" cy="4730975"/>
              </a:xfrm>
              <a:prstGeom prst="rect">
                <a:avLst/>
              </a:prstGeom>
              <a:blipFill>
                <a:blip r:embed="rId6"/>
                <a:stretch>
                  <a:fillRect l="-1103" t="-258" r="-17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CAC6F3E-E224-43EC-AD30-FC10B53690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70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694"/>
    </mc:Choice>
    <mc:Fallback>
      <p:transition spd="slow" advTm="106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536" y="102674"/>
            <a:ext cx="10772922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Slope intercept form &amp; Derivative Introduction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3" y="1321874"/>
                <a:ext cx="10968373" cy="503698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i="0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Ok, so what does all this Analytical Geometry have to do with Calculus?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cs typeface="Times New Roman" panose="02020603050405020304" pitchFamily="18" charset="0"/>
                  </a:rPr>
                  <a:t>Here is what we know so far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+ </m:t>
                    </m:r>
                    <m:r>
                      <a:rPr lang="en-US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  <m:r>
                      <a:rPr lang="en-US" sz="24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400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cs typeface="Times New Roman" panose="02020603050405020304" pitchFamily="18" charset="0"/>
                  </a:rPr>
                  <a:t>And here is our analyzed expample</a:t>
                </a:r>
                <a14:m>
                  <m:oMath xmlns:m="http://schemas.openxmlformats.org/officeDocument/2006/math">
                    <m:r>
                      <a:rPr lang="en-US" sz="24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en-US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cs typeface="Times New Roman" panose="02020603050405020304" pitchFamily="18" charset="0"/>
                  </a:rPr>
                  <a:t>In calculus we can take the derivative of the function to find the instantaneous slope or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𝑇h𝑒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𝑐h𝑎𝑛𝑔𝑒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en-US" sz="2400" dirty="0">
                    <a:cs typeface="Times New Roman" panose="02020603050405020304" pitchFamily="18" charset="0"/>
                  </a:rPr>
                  <a:t>. This is typically designated as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sz="2400" dirty="0">
                    <a:cs typeface="Times New Roman" panose="02020603050405020304" pitchFamily="18" charset="0"/>
                  </a:rPr>
                  <a:t>. The difference is in calculus the slope is always changing. However we often want to find the slope of the curve at a specific point x or at a specific point in time (represented by x graphically). </a:t>
                </a:r>
              </a:p>
              <a:p>
                <a:pPr marL="0" indent="0">
                  <a:buNone/>
                </a:pPr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3" y="1321874"/>
                <a:ext cx="10968373" cy="5036988"/>
              </a:xfrm>
              <a:blipFill>
                <a:blip r:embed="rId4"/>
                <a:stretch>
                  <a:fillRect l="-12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D443A53-71C9-478B-9758-87583F3A77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476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375"/>
    </mc:Choice>
    <mc:Fallback>
      <p:transition spd="slow" advTm="81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50768</TotalTime>
  <Words>924</Words>
  <Application>Microsoft Office PowerPoint</Application>
  <PresentationFormat>Widescreen</PresentationFormat>
  <Paragraphs>97</Paragraphs>
  <Slides>12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Cambria Math</vt:lpstr>
      <vt:lpstr>Century Gothic</vt:lpstr>
      <vt:lpstr>Courier New</vt:lpstr>
      <vt:lpstr>Times New Roman</vt:lpstr>
      <vt:lpstr>Mesh</vt:lpstr>
      <vt:lpstr>Slope Intercept form Derivative Introduction </vt:lpstr>
      <vt:lpstr>Slope intercept form &amp; Derivative Introduction</vt:lpstr>
      <vt:lpstr>PowerPoint Presentation</vt:lpstr>
      <vt:lpstr>Slope intercept form &amp; Derivative Introduction</vt:lpstr>
      <vt:lpstr>Slope intercept form &amp; Derivative Introduction</vt:lpstr>
      <vt:lpstr>Slope intercept form &amp; Derivative Introduction</vt:lpstr>
      <vt:lpstr>Slope intercept form &amp; Derivative Introduction</vt:lpstr>
      <vt:lpstr>Slope intercept form &amp; Derivative Introduction</vt:lpstr>
      <vt:lpstr>Slope intercept form &amp; Derivative Introduction</vt:lpstr>
      <vt:lpstr>Slope intercept form &amp; Derivative Introduction</vt:lpstr>
      <vt:lpstr>Slope intercept form &amp; Derivative Introduction</vt:lpstr>
      <vt:lpstr>Slope intercept form &amp; Derivative Introduction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297</cp:revision>
  <dcterms:created xsi:type="dcterms:W3CDTF">2019-08-29T21:54:18Z</dcterms:created>
  <dcterms:modified xsi:type="dcterms:W3CDTF">2020-08-10T18:02:49Z</dcterms:modified>
</cp:coreProperties>
</file>